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691" y="58"/>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CD2BF4AB-02DC-4E63-B6B0-C14078CFC44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1747" name="Rectangle 3">
            <a:extLst>
              <a:ext uri="{FF2B5EF4-FFF2-40B4-BE49-F238E27FC236}">
                <a16:creationId xmlns:a16="http://schemas.microsoft.com/office/drawing/2014/main" id="{7EEA02DC-9A32-4EAF-B9C0-C1BDD392563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4853A400-890C-4511-A4AD-1DFDD2BA9BC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a:extLst>
              <a:ext uri="{FF2B5EF4-FFF2-40B4-BE49-F238E27FC236}">
                <a16:creationId xmlns:a16="http://schemas.microsoft.com/office/drawing/2014/main" id="{3B798506-CA81-4B01-8057-05C716A31EF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a:extLst>
              <a:ext uri="{FF2B5EF4-FFF2-40B4-BE49-F238E27FC236}">
                <a16:creationId xmlns:a16="http://schemas.microsoft.com/office/drawing/2014/main" id="{313F782C-14B4-4851-8CB2-1A815264F2D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1751" name="Rectangle 7">
            <a:extLst>
              <a:ext uri="{FF2B5EF4-FFF2-40B4-BE49-F238E27FC236}">
                <a16:creationId xmlns:a16="http://schemas.microsoft.com/office/drawing/2014/main" id="{407E641C-DE11-466A-B3F6-78E79874A75A}"/>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8313D12-A7F0-4CF7-9197-D52ADB7FA8C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4BC8DA87-158B-46DC-9AF8-34198C63B7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896C811-70B4-49E6-88F9-B123C443233E}"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922BBCD6-7B93-44AA-B8F6-344F52505FCD}"/>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33FD3CB7-5FCE-4549-80BB-C996675565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516CC569-7B96-4B88-BEF1-2F9044FABEFE}"/>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9AEEAD29-EC36-4B7E-9555-DB3BDE73F23C}"/>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98"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29699" name="Rectangle 3"/>
          <p:cNvSpPr>
            <a:spLocks noGrp="1" noChangeArrowheads="1"/>
          </p:cNvSpPr>
          <p:nvPr>
            <p:ph type="subTitle" idx="1"/>
          </p:nvPr>
        </p:nvSpPr>
        <p:spPr>
          <a:xfrm>
            <a:off x="2641600" y="40386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B145718D-928D-46F4-9FB8-F49ED05BD498}"/>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1F78D3B1-5A6E-4790-8D3B-BD0A99824BEE}"/>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73BD9C0-6860-4F7F-ADD7-66C1CF6AF21E}"/>
              </a:ext>
            </a:extLst>
          </p:cNvPr>
          <p:cNvSpPr>
            <a:spLocks noGrp="1" noChangeArrowheads="1"/>
          </p:cNvSpPr>
          <p:nvPr>
            <p:ph type="sldNum" sz="quarter" idx="12"/>
          </p:nvPr>
        </p:nvSpPr>
        <p:spPr/>
        <p:txBody>
          <a:bodyPr/>
          <a:lstStyle>
            <a:lvl1pPr>
              <a:defRPr/>
            </a:lvl1pPr>
          </a:lstStyle>
          <a:p>
            <a:pPr>
              <a:defRPr/>
            </a:pPr>
            <a:fld id="{208CBBE7-9108-4A41-BAE1-9248D2733DA6}" type="slidenum">
              <a:rPr lang="en-US" altLang="en-US"/>
              <a:pPr>
                <a:defRPr/>
              </a:pPr>
              <a:t>‹#›</a:t>
            </a:fld>
            <a:endParaRPr lang="en-US" altLang="en-US"/>
          </a:p>
        </p:txBody>
      </p:sp>
    </p:spTree>
    <p:extLst>
      <p:ext uri="{BB962C8B-B14F-4D97-AF65-F5344CB8AC3E}">
        <p14:creationId xmlns:p14="http://schemas.microsoft.com/office/powerpoint/2010/main" val="254544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B88E134-1A05-4FEA-9C0F-504D10A0F88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BCD875D-05F1-408A-86C8-F1DDA79E67F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F1B4873-5B55-434C-B0F5-754BAC70515B}"/>
              </a:ext>
            </a:extLst>
          </p:cNvPr>
          <p:cNvSpPr>
            <a:spLocks noGrp="1" noChangeArrowheads="1"/>
          </p:cNvSpPr>
          <p:nvPr>
            <p:ph type="sldNum" sz="quarter" idx="12"/>
          </p:nvPr>
        </p:nvSpPr>
        <p:spPr>
          <a:ln/>
        </p:spPr>
        <p:txBody>
          <a:bodyPr/>
          <a:lstStyle>
            <a:lvl1pPr>
              <a:defRPr/>
            </a:lvl1pPr>
          </a:lstStyle>
          <a:p>
            <a:pPr>
              <a:defRPr/>
            </a:pPr>
            <a:fld id="{D5B825D1-2C79-4E73-ACCC-C14244C95284}" type="slidenum">
              <a:rPr lang="en-US" altLang="en-US"/>
              <a:pPr>
                <a:defRPr/>
              </a:pPr>
              <a:t>‹#›</a:t>
            </a:fld>
            <a:endParaRPr lang="en-US" altLang="en-US"/>
          </a:p>
        </p:txBody>
      </p:sp>
    </p:spTree>
    <p:extLst>
      <p:ext uri="{BB962C8B-B14F-4D97-AF65-F5344CB8AC3E}">
        <p14:creationId xmlns:p14="http://schemas.microsoft.com/office/powerpoint/2010/main" val="560396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6D20BB2-3A78-4482-BB37-77A05F9FDF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CC0B1B4-3EFF-4CB3-AF28-1117617A42C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69350E0-94B5-46AE-BB97-B080BBDA6515}"/>
              </a:ext>
            </a:extLst>
          </p:cNvPr>
          <p:cNvSpPr>
            <a:spLocks noGrp="1" noChangeArrowheads="1"/>
          </p:cNvSpPr>
          <p:nvPr>
            <p:ph type="sldNum" sz="quarter" idx="12"/>
          </p:nvPr>
        </p:nvSpPr>
        <p:spPr>
          <a:ln/>
        </p:spPr>
        <p:txBody>
          <a:bodyPr/>
          <a:lstStyle>
            <a:lvl1pPr>
              <a:defRPr/>
            </a:lvl1pPr>
          </a:lstStyle>
          <a:p>
            <a:pPr>
              <a:defRPr/>
            </a:pPr>
            <a:fld id="{FE8B564B-2F77-4246-B872-740B00C565BF}" type="slidenum">
              <a:rPr lang="en-US" altLang="en-US"/>
              <a:pPr>
                <a:defRPr/>
              </a:pPr>
              <a:t>‹#›</a:t>
            </a:fld>
            <a:endParaRPr lang="en-US" altLang="en-US"/>
          </a:p>
        </p:txBody>
      </p:sp>
    </p:spTree>
    <p:extLst>
      <p:ext uri="{BB962C8B-B14F-4D97-AF65-F5344CB8AC3E}">
        <p14:creationId xmlns:p14="http://schemas.microsoft.com/office/powerpoint/2010/main" val="2903397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1FCC617-4873-4ED3-A066-0697E4B8919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85B23D5-1AF6-4CDF-9F96-1F81505F892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6F96BAE-CD43-459E-BBE9-6968A8C40F46}"/>
              </a:ext>
            </a:extLst>
          </p:cNvPr>
          <p:cNvSpPr>
            <a:spLocks noGrp="1" noChangeArrowheads="1"/>
          </p:cNvSpPr>
          <p:nvPr>
            <p:ph type="sldNum" sz="quarter" idx="12"/>
          </p:nvPr>
        </p:nvSpPr>
        <p:spPr>
          <a:ln/>
        </p:spPr>
        <p:txBody>
          <a:bodyPr/>
          <a:lstStyle>
            <a:lvl1pPr>
              <a:defRPr/>
            </a:lvl1pPr>
          </a:lstStyle>
          <a:p>
            <a:pPr>
              <a:defRPr/>
            </a:pPr>
            <a:fld id="{EFE89097-DFF6-4B5C-912A-F4A2D4F22AD9}" type="slidenum">
              <a:rPr lang="en-US" altLang="en-US"/>
              <a:pPr>
                <a:defRPr/>
              </a:pPr>
              <a:t>‹#›</a:t>
            </a:fld>
            <a:endParaRPr lang="en-US" altLang="en-US"/>
          </a:p>
        </p:txBody>
      </p:sp>
    </p:spTree>
    <p:extLst>
      <p:ext uri="{BB962C8B-B14F-4D97-AF65-F5344CB8AC3E}">
        <p14:creationId xmlns:p14="http://schemas.microsoft.com/office/powerpoint/2010/main" val="3956415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C8067AE-8EC1-46DE-B924-E29578BE3A3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1F53A03-95E9-4545-A211-5A4D28D169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080B366-58DD-4682-9F8B-6150C381D110}"/>
              </a:ext>
            </a:extLst>
          </p:cNvPr>
          <p:cNvSpPr>
            <a:spLocks noGrp="1" noChangeArrowheads="1"/>
          </p:cNvSpPr>
          <p:nvPr>
            <p:ph type="sldNum" sz="quarter" idx="12"/>
          </p:nvPr>
        </p:nvSpPr>
        <p:spPr>
          <a:ln/>
        </p:spPr>
        <p:txBody>
          <a:bodyPr/>
          <a:lstStyle>
            <a:lvl1pPr>
              <a:defRPr/>
            </a:lvl1pPr>
          </a:lstStyle>
          <a:p>
            <a:pPr>
              <a:defRPr/>
            </a:pPr>
            <a:fld id="{99D5A39C-88CE-4AA6-9112-B2F2697124B2}" type="slidenum">
              <a:rPr lang="en-US" altLang="en-US"/>
              <a:pPr>
                <a:defRPr/>
              </a:pPr>
              <a:t>‹#›</a:t>
            </a:fld>
            <a:endParaRPr lang="en-US" altLang="en-US"/>
          </a:p>
        </p:txBody>
      </p:sp>
    </p:spTree>
    <p:extLst>
      <p:ext uri="{BB962C8B-B14F-4D97-AF65-F5344CB8AC3E}">
        <p14:creationId xmlns:p14="http://schemas.microsoft.com/office/powerpoint/2010/main" val="3197066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5C1CBBE-B4C4-4902-AA5A-48F3B607E9C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00D79F68-3E8E-498B-BD0B-626AD4777AA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9A6F9CD-9ECE-4561-90DF-378B910C095F}"/>
              </a:ext>
            </a:extLst>
          </p:cNvPr>
          <p:cNvSpPr>
            <a:spLocks noGrp="1" noChangeArrowheads="1"/>
          </p:cNvSpPr>
          <p:nvPr>
            <p:ph type="sldNum" sz="quarter" idx="12"/>
          </p:nvPr>
        </p:nvSpPr>
        <p:spPr>
          <a:ln/>
        </p:spPr>
        <p:txBody>
          <a:bodyPr/>
          <a:lstStyle>
            <a:lvl1pPr>
              <a:defRPr/>
            </a:lvl1pPr>
          </a:lstStyle>
          <a:p>
            <a:pPr>
              <a:defRPr/>
            </a:pPr>
            <a:fld id="{A22F8718-A133-4097-9CDC-B53AF8F0A669}" type="slidenum">
              <a:rPr lang="en-US" altLang="en-US"/>
              <a:pPr>
                <a:defRPr/>
              </a:pPr>
              <a:t>‹#›</a:t>
            </a:fld>
            <a:endParaRPr lang="en-US" altLang="en-US"/>
          </a:p>
        </p:txBody>
      </p:sp>
    </p:spTree>
    <p:extLst>
      <p:ext uri="{BB962C8B-B14F-4D97-AF65-F5344CB8AC3E}">
        <p14:creationId xmlns:p14="http://schemas.microsoft.com/office/powerpoint/2010/main" val="2586064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6D05537-0840-49C3-B99E-CDF4AD0218C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52595F39-1522-4A81-B057-6DBCE451116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EEAAB85-B457-447D-B062-7412BDBDBD01}"/>
              </a:ext>
            </a:extLst>
          </p:cNvPr>
          <p:cNvSpPr>
            <a:spLocks noGrp="1" noChangeArrowheads="1"/>
          </p:cNvSpPr>
          <p:nvPr>
            <p:ph type="sldNum" sz="quarter" idx="12"/>
          </p:nvPr>
        </p:nvSpPr>
        <p:spPr>
          <a:ln/>
        </p:spPr>
        <p:txBody>
          <a:bodyPr/>
          <a:lstStyle>
            <a:lvl1pPr>
              <a:defRPr/>
            </a:lvl1pPr>
          </a:lstStyle>
          <a:p>
            <a:pPr>
              <a:defRPr/>
            </a:pPr>
            <a:fld id="{6A05990D-627D-4759-A37D-0C590C414115}" type="slidenum">
              <a:rPr lang="en-US" altLang="en-US"/>
              <a:pPr>
                <a:defRPr/>
              </a:pPr>
              <a:t>‹#›</a:t>
            </a:fld>
            <a:endParaRPr lang="en-US" altLang="en-US"/>
          </a:p>
        </p:txBody>
      </p:sp>
    </p:spTree>
    <p:extLst>
      <p:ext uri="{BB962C8B-B14F-4D97-AF65-F5344CB8AC3E}">
        <p14:creationId xmlns:p14="http://schemas.microsoft.com/office/powerpoint/2010/main" val="3744199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F64AF4A6-5A23-41FF-A5C8-A4D5AD7957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BCDB4B02-B835-4663-A500-206BA9EFA0F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41AD1964-2E2B-4A4C-9219-B1FAD5FB173B}"/>
              </a:ext>
            </a:extLst>
          </p:cNvPr>
          <p:cNvSpPr>
            <a:spLocks noGrp="1" noChangeArrowheads="1"/>
          </p:cNvSpPr>
          <p:nvPr>
            <p:ph type="sldNum" sz="quarter" idx="12"/>
          </p:nvPr>
        </p:nvSpPr>
        <p:spPr>
          <a:ln/>
        </p:spPr>
        <p:txBody>
          <a:bodyPr/>
          <a:lstStyle>
            <a:lvl1pPr>
              <a:defRPr/>
            </a:lvl1pPr>
          </a:lstStyle>
          <a:p>
            <a:pPr>
              <a:defRPr/>
            </a:pPr>
            <a:fld id="{053D1C6C-AD6C-4830-B9A1-440C594AFF6A}" type="slidenum">
              <a:rPr lang="en-US" altLang="en-US"/>
              <a:pPr>
                <a:defRPr/>
              </a:pPr>
              <a:t>‹#›</a:t>
            </a:fld>
            <a:endParaRPr lang="en-US" altLang="en-US"/>
          </a:p>
        </p:txBody>
      </p:sp>
    </p:spTree>
    <p:extLst>
      <p:ext uri="{BB962C8B-B14F-4D97-AF65-F5344CB8AC3E}">
        <p14:creationId xmlns:p14="http://schemas.microsoft.com/office/powerpoint/2010/main" val="92075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70D0663-39A8-4214-B373-658D57E3AAA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C9C4DFBE-2406-447A-983E-53158A41372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E8D83D87-310D-4A76-A932-DD72038AB37D}"/>
              </a:ext>
            </a:extLst>
          </p:cNvPr>
          <p:cNvSpPr>
            <a:spLocks noGrp="1" noChangeArrowheads="1"/>
          </p:cNvSpPr>
          <p:nvPr>
            <p:ph type="sldNum" sz="quarter" idx="12"/>
          </p:nvPr>
        </p:nvSpPr>
        <p:spPr>
          <a:ln/>
        </p:spPr>
        <p:txBody>
          <a:bodyPr/>
          <a:lstStyle>
            <a:lvl1pPr>
              <a:defRPr/>
            </a:lvl1pPr>
          </a:lstStyle>
          <a:p>
            <a:pPr>
              <a:defRPr/>
            </a:pPr>
            <a:fld id="{25AF45F2-00DF-4D86-82FA-75B3CFA69991}" type="slidenum">
              <a:rPr lang="en-US" altLang="en-US"/>
              <a:pPr>
                <a:defRPr/>
              </a:pPr>
              <a:t>‹#›</a:t>
            </a:fld>
            <a:endParaRPr lang="en-US" altLang="en-US"/>
          </a:p>
        </p:txBody>
      </p:sp>
    </p:spTree>
    <p:extLst>
      <p:ext uri="{BB962C8B-B14F-4D97-AF65-F5344CB8AC3E}">
        <p14:creationId xmlns:p14="http://schemas.microsoft.com/office/powerpoint/2010/main" val="48300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EFB06F4-8E87-4132-AD80-E33EC157EB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B7135D6-F174-4C06-AD86-D3E8B2DD314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4557868-A0C2-478D-82FD-4E51350BC62F}"/>
              </a:ext>
            </a:extLst>
          </p:cNvPr>
          <p:cNvSpPr>
            <a:spLocks noGrp="1" noChangeArrowheads="1"/>
          </p:cNvSpPr>
          <p:nvPr>
            <p:ph type="sldNum" sz="quarter" idx="12"/>
          </p:nvPr>
        </p:nvSpPr>
        <p:spPr>
          <a:ln/>
        </p:spPr>
        <p:txBody>
          <a:bodyPr/>
          <a:lstStyle>
            <a:lvl1pPr>
              <a:defRPr/>
            </a:lvl1pPr>
          </a:lstStyle>
          <a:p>
            <a:pPr>
              <a:defRPr/>
            </a:pPr>
            <a:fld id="{BAC4166D-0C66-4128-9F97-FD5E7D0A0A32}" type="slidenum">
              <a:rPr lang="en-US" altLang="en-US"/>
              <a:pPr>
                <a:defRPr/>
              </a:pPr>
              <a:t>‹#›</a:t>
            </a:fld>
            <a:endParaRPr lang="en-US" altLang="en-US"/>
          </a:p>
        </p:txBody>
      </p:sp>
    </p:spTree>
    <p:extLst>
      <p:ext uri="{BB962C8B-B14F-4D97-AF65-F5344CB8AC3E}">
        <p14:creationId xmlns:p14="http://schemas.microsoft.com/office/powerpoint/2010/main" val="1057676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7F4D567-3860-4146-9900-0CCA724523F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33492A-D1AA-4D03-9F21-FD6B69EF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1F8D68A-9138-4404-8177-6C3535FDB03E}"/>
              </a:ext>
            </a:extLst>
          </p:cNvPr>
          <p:cNvSpPr>
            <a:spLocks noGrp="1" noChangeArrowheads="1"/>
          </p:cNvSpPr>
          <p:nvPr>
            <p:ph type="sldNum" sz="quarter" idx="12"/>
          </p:nvPr>
        </p:nvSpPr>
        <p:spPr>
          <a:ln/>
        </p:spPr>
        <p:txBody>
          <a:bodyPr/>
          <a:lstStyle>
            <a:lvl1pPr>
              <a:defRPr/>
            </a:lvl1pPr>
          </a:lstStyle>
          <a:p>
            <a:pPr>
              <a:defRPr/>
            </a:pPr>
            <a:fld id="{24C723D8-2591-4D45-BE8F-8ED74BA7DC65}" type="slidenum">
              <a:rPr lang="en-US" altLang="en-US"/>
              <a:pPr>
                <a:defRPr/>
              </a:pPr>
              <a:t>‹#›</a:t>
            </a:fld>
            <a:endParaRPr lang="en-US" altLang="en-US"/>
          </a:p>
        </p:txBody>
      </p:sp>
    </p:spTree>
    <p:extLst>
      <p:ext uri="{BB962C8B-B14F-4D97-AF65-F5344CB8AC3E}">
        <p14:creationId xmlns:p14="http://schemas.microsoft.com/office/powerpoint/2010/main" val="2959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0E00BB9-C33D-4D45-A779-8058FB937F15}"/>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1F6E83F-7863-4B8E-86A2-656FBC23B1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a:extLst>
              <a:ext uri="{FF2B5EF4-FFF2-40B4-BE49-F238E27FC236}">
                <a16:creationId xmlns:a16="http://schemas.microsoft.com/office/drawing/2014/main" id="{33616C9C-0943-4B6B-818B-712E83A592C2}"/>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28677" name="Rectangle 5">
            <a:extLst>
              <a:ext uri="{FF2B5EF4-FFF2-40B4-BE49-F238E27FC236}">
                <a16:creationId xmlns:a16="http://schemas.microsoft.com/office/drawing/2014/main" id="{2740EFFA-A5B3-413E-A249-9312F17C69E0}"/>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28678" name="Rectangle 6">
            <a:extLst>
              <a:ext uri="{FF2B5EF4-FFF2-40B4-BE49-F238E27FC236}">
                <a16:creationId xmlns:a16="http://schemas.microsoft.com/office/drawing/2014/main" id="{200C82CD-09A9-4F85-8D9B-9AA1E7F1E553}"/>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CE8A5EFA-8E40-4D5C-BEEE-71F237E8D60A}" type="slidenum">
              <a:rPr lang="en-US" altLang="en-US"/>
              <a:pPr>
                <a:defRPr/>
              </a:pPr>
              <a:t>‹#›</a:t>
            </a:fld>
            <a:endParaRPr lang="en-US" altLang="en-US"/>
          </a:p>
        </p:txBody>
      </p:sp>
      <p:sp>
        <p:nvSpPr>
          <p:cNvPr id="1031" name="Freeform 7">
            <a:extLst>
              <a:ext uri="{FF2B5EF4-FFF2-40B4-BE49-F238E27FC236}">
                <a16:creationId xmlns:a16="http://schemas.microsoft.com/office/drawing/2014/main" id="{43974504-AC9D-40DC-A831-74944FD3FAD1}"/>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0" r:id="rId1"/>
    <p:sldLayoutId id="2147484440" r:id="rId2"/>
    <p:sldLayoutId id="2147484441" r:id="rId3"/>
    <p:sldLayoutId id="2147484442" r:id="rId4"/>
    <p:sldLayoutId id="2147484443" r:id="rId5"/>
    <p:sldLayoutId id="2147484444" r:id="rId6"/>
    <p:sldLayoutId id="2147484445" r:id="rId7"/>
    <p:sldLayoutId id="2147484446" r:id="rId8"/>
    <p:sldLayoutId id="2147484447" r:id="rId9"/>
    <p:sldLayoutId id="2147484448" r:id="rId10"/>
    <p:sldLayoutId id="2147484449"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45E8E0E-AC51-4141-A566-6664C0CC0209}"/>
              </a:ext>
            </a:extLst>
          </p:cNvPr>
          <p:cNvSpPr>
            <a:spLocks noGrp="1" noChangeArrowheads="1"/>
          </p:cNvSpPr>
          <p:nvPr>
            <p:ph type="ctrTitle"/>
          </p:nvPr>
        </p:nvSpPr>
        <p:spPr>
          <a:xfrm>
            <a:off x="2438401" y="1447800"/>
            <a:ext cx="7623175" cy="2209800"/>
          </a:xfrm>
        </p:spPr>
        <p:txBody>
          <a:bodyPr/>
          <a:lstStyle/>
          <a:p>
            <a:pPr eaLnBrk="1" hangingPunct="1"/>
            <a:r>
              <a:rPr lang="en-US" altLang="en-US" dirty="0" err="1"/>
              <a:t>Dannan</a:t>
            </a:r>
            <a:r>
              <a:rPr lang="en-US" altLang="en-US" dirty="0"/>
              <a:t> Realty v. Harris</a:t>
            </a:r>
          </a:p>
        </p:txBody>
      </p:sp>
      <p:sp>
        <p:nvSpPr>
          <p:cNvPr id="4099" name="Rectangle 3">
            <a:extLst>
              <a:ext uri="{FF2B5EF4-FFF2-40B4-BE49-F238E27FC236}">
                <a16:creationId xmlns:a16="http://schemas.microsoft.com/office/drawing/2014/main" id="{621643A9-91AC-4A3F-BFD5-D7C237392B1B}"/>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F19A6-DDC0-43F7-B556-D19EE880849C}"/>
              </a:ext>
            </a:extLst>
          </p:cNvPr>
          <p:cNvSpPr>
            <a:spLocks noGrp="1"/>
          </p:cNvSpPr>
          <p:nvPr>
            <p:ph type="title"/>
          </p:nvPr>
        </p:nvSpPr>
        <p:spPr/>
        <p:txBody>
          <a:bodyPr/>
          <a:lstStyle/>
          <a:p>
            <a:r>
              <a:rPr lang="en-US" dirty="0"/>
              <a:t>Facts</a:t>
            </a:r>
          </a:p>
        </p:txBody>
      </p:sp>
      <p:sp>
        <p:nvSpPr>
          <p:cNvPr id="3" name="Content Placeholder 2">
            <a:extLst>
              <a:ext uri="{FF2B5EF4-FFF2-40B4-BE49-F238E27FC236}">
                <a16:creationId xmlns:a16="http://schemas.microsoft.com/office/drawing/2014/main" id="{114F5863-F40A-4A07-BBF9-A4BF77796D17}"/>
              </a:ext>
            </a:extLst>
          </p:cNvPr>
          <p:cNvSpPr>
            <a:spLocks noGrp="1"/>
          </p:cNvSpPr>
          <p:nvPr>
            <p:ph idx="1"/>
          </p:nvPr>
        </p:nvSpPr>
        <p:spPr/>
        <p:txBody>
          <a:bodyPr/>
          <a:lstStyle/>
          <a:p>
            <a:r>
              <a:rPr lang="en-US" dirty="0"/>
              <a:t>The seller of a building made oral representations about the operating expenses and profits of running the building.  </a:t>
            </a:r>
          </a:p>
          <a:p>
            <a:pPr lvl="1"/>
            <a:r>
              <a:rPr lang="en-US" dirty="0"/>
              <a:t>The buyer did not confirm those claims by asking for records. </a:t>
            </a:r>
          </a:p>
          <a:p>
            <a:r>
              <a:rPr lang="en-US" dirty="0"/>
              <a:t>These representations were not in the written contract, and the contract contained an entire agreement clause.  </a:t>
            </a:r>
          </a:p>
          <a:p>
            <a:r>
              <a:rPr lang="en-US" dirty="0"/>
              <a:t>The buyer sued for fraud. </a:t>
            </a:r>
          </a:p>
          <a:p>
            <a:r>
              <a:rPr lang="en-US" dirty="0"/>
              <a:t>The buyer argued that the entire agreement clause was irrelevant since he was suing in fraud. </a:t>
            </a:r>
          </a:p>
        </p:txBody>
      </p:sp>
    </p:spTree>
    <p:extLst>
      <p:ext uri="{BB962C8B-B14F-4D97-AF65-F5344CB8AC3E}">
        <p14:creationId xmlns:p14="http://schemas.microsoft.com/office/powerpoint/2010/main" val="131728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B9E1A-872B-43F0-8AB7-BE6F3A48B011}"/>
              </a:ext>
            </a:extLst>
          </p:cNvPr>
          <p:cNvSpPr>
            <a:spLocks noGrp="1"/>
          </p:cNvSpPr>
          <p:nvPr>
            <p:ph type="title"/>
          </p:nvPr>
        </p:nvSpPr>
        <p:spPr/>
        <p:txBody>
          <a:bodyPr/>
          <a:lstStyle/>
          <a:p>
            <a:r>
              <a:rPr lang="en-US" dirty="0"/>
              <a:t>The Entire Agreement Clause in </a:t>
            </a:r>
            <a:r>
              <a:rPr lang="en-US" i="1" dirty="0" err="1"/>
              <a:t>Dannan</a:t>
            </a:r>
            <a:endParaRPr lang="en-US" i="1" dirty="0"/>
          </a:p>
        </p:txBody>
      </p:sp>
      <p:sp>
        <p:nvSpPr>
          <p:cNvPr id="3" name="Content Placeholder 2">
            <a:extLst>
              <a:ext uri="{FF2B5EF4-FFF2-40B4-BE49-F238E27FC236}">
                <a16:creationId xmlns:a16="http://schemas.microsoft.com/office/drawing/2014/main" id="{AB552614-004B-4D8B-8647-7BF84C845C50}"/>
              </a:ext>
            </a:extLst>
          </p:cNvPr>
          <p:cNvSpPr>
            <a:spLocks noGrp="1"/>
          </p:cNvSpPr>
          <p:nvPr>
            <p:ph idx="1"/>
          </p:nvPr>
        </p:nvSpPr>
        <p:spPr/>
        <p:txBody>
          <a:bodyPr/>
          <a:lstStyle/>
          <a:p>
            <a:r>
              <a:rPr lang="en-US" dirty="0"/>
              <a:t>The majority agrees that the </a:t>
            </a:r>
            <a:r>
              <a:rPr lang="en-US" dirty="0" err="1"/>
              <a:t>parol</a:t>
            </a:r>
            <a:r>
              <a:rPr lang="en-US" dirty="0"/>
              <a:t> evidence rule would not bar a fraud cause of action if the contract merely contained a "general merger clause", one that merely said this is the complete and exclusive statement of our obligations.  </a:t>
            </a:r>
          </a:p>
          <a:p>
            <a:r>
              <a:rPr lang="en-US" dirty="0"/>
              <a:t>But here the court said the merger clause barred the fraud cause of action.  How?  </a:t>
            </a:r>
          </a:p>
          <a:p>
            <a:r>
              <a:rPr lang="en-US" dirty="0"/>
              <a:t>Because of the special language of the clause:  it expressly said the buyer was not relying on any representations not made in the written contract. </a:t>
            </a:r>
          </a:p>
        </p:txBody>
      </p:sp>
    </p:spTree>
    <p:extLst>
      <p:ext uri="{BB962C8B-B14F-4D97-AF65-F5344CB8AC3E}">
        <p14:creationId xmlns:p14="http://schemas.microsoft.com/office/powerpoint/2010/main" val="2346689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2354B-0690-48B6-86AE-267BC72D8D7B}"/>
              </a:ext>
            </a:extLst>
          </p:cNvPr>
          <p:cNvSpPr>
            <a:spLocks noGrp="1"/>
          </p:cNvSpPr>
          <p:nvPr>
            <p:ph type="title"/>
          </p:nvPr>
        </p:nvSpPr>
        <p:spPr/>
        <p:txBody>
          <a:bodyPr/>
          <a:lstStyle/>
          <a:p>
            <a:r>
              <a:rPr lang="en-US" dirty="0"/>
              <a:t>Fraud’s Requirement of Reliance</a:t>
            </a:r>
          </a:p>
        </p:txBody>
      </p:sp>
      <p:sp>
        <p:nvSpPr>
          <p:cNvPr id="3" name="Content Placeholder 2">
            <a:extLst>
              <a:ext uri="{FF2B5EF4-FFF2-40B4-BE49-F238E27FC236}">
                <a16:creationId xmlns:a16="http://schemas.microsoft.com/office/drawing/2014/main" id="{D40B42AC-8C3D-4C23-8CBE-A8BA6115D330}"/>
              </a:ext>
            </a:extLst>
          </p:cNvPr>
          <p:cNvSpPr>
            <a:spLocks noGrp="1"/>
          </p:cNvSpPr>
          <p:nvPr>
            <p:ph idx="1"/>
          </p:nvPr>
        </p:nvSpPr>
        <p:spPr>
          <a:xfrm>
            <a:off x="609600" y="1163637"/>
            <a:ext cx="10972800" cy="5416549"/>
          </a:xfrm>
        </p:spPr>
        <p:txBody>
          <a:bodyPr/>
          <a:lstStyle/>
          <a:p>
            <a:r>
              <a:rPr lang="en-US" dirty="0"/>
              <a:t>An element of fraud is reliance on the representation.</a:t>
            </a:r>
          </a:p>
          <a:p>
            <a:pPr lvl="1"/>
            <a:r>
              <a:rPr lang="en-US" dirty="0"/>
              <a:t>So by signing the contract, the buyer undercut his fraud cause of action.  </a:t>
            </a:r>
          </a:p>
          <a:p>
            <a:pPr lvl="1"/>
            <a:r>
              <a:rPr lang="en-US" dirty="0"/>
              <a:t>The argument:  the buyer read the contract; he understood that he was agreeing that he was not relying on the oral representations in the contract; if he disagreed with this, he should have changed it.  </a:t>
            </a:r>
          </a:p>
          <a:p>
            <a:r>
              <a:rPr lang="en-US" dirty="0"/>
              <a:t>The majority adds that, if they do not enforce this kind of clause, they would be saying that "it is impossible for two businessmen dealing at arm's length to agree that the buyer is not buying in reliance on any representations of the seller as to a particular fact".  They want to make this kind of agreement possible. </a:t>
            </a:r>
          </a:p>
        </p:txBody>
      </p:sp>
    </p:spTree>
    <p:extLst>
      <p:ext uri="{BB962C8B-B14F-4D97-AF65-F5344CB8AC3E}">
        <p14:creationId xmlns:p14="http://schemas.microsoft.com/office/powerpoint/2010/main" val="3193511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7E126-5D61-4D25-8F4D-28CD77DE6D18}"/>
              </a:ext>
            </a:extLst>
          </p:cNvPr>
          <p:cNvSpPr>
            <a:spLocks noGrp="1"/>
          </p:cNvSpPr>
          <p:nvPr>
            <p:ph type="title"/>
          </p:nvPr>
        </p:nvSpPr>
        <p:spPr/>
        <p:txBody>
          <a:bodyPr/>
          <a:lstStyle/>
          <a:p>
            <a:r>
              <a:rPr lang="en-US" dirty="0"/>
              <a:t>A Common Argument</a:t>
            </a:r>
          </a:p>
        </p:txBody>
      </p:sp>
      <p:sp>
        <p:nvSpPr>
          <p:cNvPr id="3" name="Content Placeholder 2">
            <a:extLst>
              <a:ext uri="{FF2B5EF4-FFF2-40B4-BE49-F238E27FC236}">
                <a16:creationId xmlns:a16="http://schemas.microsoft.com/office/drawing/2014/main" id="{677D0DB7-D2FD-4E5F-B97E-347322A93772}"/>
              </a:ext>
            </a:extLst>
          </p:cNvPr>
          <p:cNvSpPr>
            <a:spLocks noGrp="1"/>
          </p:cNvSpPr>
          <p:nvPr>
            <p:ph idx="1"/>
          </p:nvPr>
        </p:nvSpPr>
        <p:spPr/>
        <p:txBody>
          <a:bodyPr/>
          <a:lstStyle/>
          <a:p>
            <a:r>
              <a:rPr lang="en-US" dirty="0"/>
              <a:t>You often see this decisions: If we don't enforce contracts as written, it will disrupt business negotiations.</a:t>
            </a:r>
          </a:p>
          <a:p>
            <a:r>
              <a:rPr lang="en-US" dirty="0"/>
              <a:t>A good argument?  </a:t>
            </a:r>
          </a:p>
          <a:p>
            <a:r>
              <a:rPr lang="en-US" dirty="0"/>
              <a:t>That depends, in part, on the answer to another question:  Do you think that the buyer read and understood the entire agreement clause?  </a:t>
            </a:r>
          </a:p>
          <a:p>
            <a:r>
              <a:rPr lang="en-US" dirty="0"/>
              <a:t>(a) Yes</a:t>
            </a:r>
          </a:p>
          <a:p>
            <a:r>
              <a:rPr lang="en-US" dirty="0"/>
              <a:t>(b) No</a:t>
            </a:r>
          </a:p>
        </p:txBody>
      </p:sp>
    </p:spTree>
    <p:extLst>
      <p:ext uri="{BB962C8B-B14F-4D97-AF65-F5344CB8AC3E}">
        <p14:creationId xmlns:p14="http://schemas.microsoft.com/office/powerpoint/2010/main" val="313509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BCEC8-F318-4B71-9048-C67A73F41C2C}"/>
              </a:ext>
            </a:extLst>
          </p:cNvPr>
          <p:cNvSpPr>
            <a:spLocks noGrp="1"/>
          </p:cNvSpPr>
          <p:nvPr>
            <p:ph type="title"/>
          </p:nvPr>
        </p:nvSpPr>
        <p:spPr/>
        <p:txBody>
          <a:bodyPr/>
          <a:lstStyle/>
          <a:p>
            <a:r>
              <a:rPr lang="en-US" dirty="0"/>
              <a:t>The Counter-Argument</a:t>
            </a:r>
          </a:p>
        </p:txBody>
      </p:sp>
      <p:sp>
        <p:nvSpPr>
          <p:cNvPr id="3" name="Content Placeholder 2">
            <a:extLst>
              <a:ext uri="{FF2B5EF4-FFF2-40B4-BE49-F238E27FC236}">
                <a16:creationId xmlns:a16="http://schemas.microsoft.com/office/drawing/2014/main" id="{7BA833D4-6952-44DA-9976-BCB790F3446D}"/>
              </a:ext>
            </a:extLst>
          </p:cNvPr>
          <p:cNvSpPr>
            <a:spLocks noGrp="1"/>
          </p:cNvSpPr>
          <p:nvPr>
            <p:ph idx="1"/>
          </p:nvPr>
        </p:nvSpPr>
        <p:spPr>
          <a:xfrm>
            <a:off x="581608" y="1066800"/>
            <a:ext cx="10972800" cy="5513386"/>
          </a:xfrm>
        </p:spPr>
        <p:txBody>
          <a:bodyPr/>
          <a:lstStyle/>
          <a:p>
            <a:r>
              <a:rPr lang="en-US" sz="2800" dirty="0"/>
              <a:t>The dissent insists that the clause is mere verbiage which  the seller exploits to guard against the consequences of the seller’s own fraud.  </a:t>
            </a:r>
          </a:p>
          <a:p>
            <a:r>
              <a:rPr lang="en-US" sz="2800" dirty="0"/>
              <a:t>The dissent thinks that it is absurd that putting a few more words in should destroy the fraud cause of action.  </a:t>
            </a:r>
          </a:p>
          <a:p>
            <a:pPr lvl="1"/>
            <a:r>
              <a:rPr lang="en-US" sz="2400" dirty="0"/>
              <a:t>"The law does not temporize with trickery or duplicity." </a:t>
            </a:r>
          </a:p>
          <a:p>
            <a:pPr lvl="1"/>
            <a:r>
              <a:rPr lang="en-US" sz="2400" dirty="0"/>
              <a:t>Punishing fraud is worth some lack of "certainty in contractual relations."   </a:t>
            </a:r>
          </a:p>
          <a:p>
            <a:r>
              <a:rPr lang="en-US" sz="2800" dirty="0"/>
              <a:t>Also a common argument:  If we ignore the written provisions of a contract, then we may make it difficult for parties to put language in a contract that they can be confident the court will enforce.  </a:t>
            </a:r>
          </a:p>
          <a:p>
            <a:pPr lvl="1"/>
            <a:r>
              <a:rPr lang="en-US" sz="2400" dirty="0"/>
              <a:t>But this uncertainty is the price of justice.</a:t>
            </a:r>
          </a:p>
        </p:txBody>
      </p:sp>
    </p:spTree>
    <p:extLst>
      <p:ext uri="{BB962C8B-B14F-4D97-AF65-F5344CB8AC3E}">
        <p14:creationId xmlns:p14="http://schemas.microsoft.com/office/powerpoint/2010/main" val="1291224300"/>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1709</TotalTime>
  <Words>487</Words>
  <Application>Microsoft Office PowerPoint</Application>
  <PresentationFormat>Widescreen</PresentationFormat>
  <Paragraphs>31</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Garamond</vt:lpstr>
      <vt:lpstr>Wingdings</vt:lpstr>
      <vt:lpstr>Edge</vt:lpstr>
      <vt:lpstr>Dannan Realty v. Harris</vt:lpstr>
      <vt:lpstr>Facts</vt:lpstr>
      <vt:lpstr>The Entire Agreement Clause in Dannan</vt:lpstr>
      <vt:lpstr>Fraud’s Requirement of Reliance</vt:lpstr>
      <vt:lpstr>A Common Argument</vt:lpstr>
      <vt:lpstr>The Counter-Argument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378</cp:revision>
  <dcterms:created xsi:type="dcterms:W3CDTF">2004-02-07T15:09:36Z</dcterms:created>
  <dcterms:modified xsi:type="dcterms:W3CDTF">2020-12-02T15:38:08Z</dcterms:modified>
</cp:coreProperties>
</file>